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77" r:id="rId2"/>
    <p:sldId id="290" r:id="rId3"/>
    <p:sldId id="273" r:id="rId4"/>
    <p:sldId id="274" r:id="rId5"/>
    <p:sldId id="275" r:id="rId6"/>
    <p:sldId id="276" r:id="rId7"/>
    <p:sldId id="278" r:id="rId8"/>
    <p:sldId id="256" r:id="rId9"/>
    <p:sldId id="280" r:id="rId10"/>
    <p:sldId id="283" r:id="rId11"/>
    <p:sldId id="291" r:id="rId12"/>
    <p:sldId id="257" r:id="rId13"/>
    <p:sldId id="258" r:id="rId14"/>
    <p:sldId id="284" r:id="rId15"/>
    <p:sldId id="265" r:id="rId16"/>
    <p:sldId id="285" r:id="rId17"/>
    <p:sldId id="282" r:id="rId18"/>
    <p:sldId id="259" r:id="rId19"/>
    <p:sldId id="286" r:id="rId20"/>
    <p:sldId id="266" r:id="rId21"/>
    <p:sldId id="260" r:id="rId22"/>
    <p:sldId id="261" r:id="rId23"/>
    <p:sldId id="267" r:id="rId24"/>
    <p:sldId id="268" r:id="rId25"/>
    <p:sldId id="269" r:id="rId26"/>
    <p:sldId id="270" r:id="rId27"/>
    <p:sldId id="271" r:id="rId28"/>
    <p:sldId id="262" r:id="rId29"/>
    <p:sldId id="279" r:id="rId30"/>
    <p:sldId id="287" r:id="rId31"/>
    <p:sldId id="263" r:id="rId32"/>
    <p:sldId id="288" r:id="rId33"/>
    <p:sldId id="264" r:id="rId34"/>
    <p:sldId id="272" r:id="rId35"/>
    <p:sldId id="289" r:id="rId36"/>
    <p:sldId id="281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936B7A-594C-2B4B-B4CC-F41567EE3A6C}">
          <p14:sldIdLst>
            <p14:sldId id="277"/>
            <p14:sldId id="290"/>
          </p14:sldIdLst>
        </p14:section>
        <p14:section name="Scaling" id="{1D0F9CF0-6021-084F-AB4A-0B1EBCB05B4B}">
          <p14:sldIdLst>
            <p14:sldId id="273"/>
            <p14:sldId id="274"/>
            <p14:sldId id="275"/>
            <p14:sldId id="276"/>
            <p14:sldId id="278"/>
          </p14:sldIdLst>
        </p14:section>
        <p14:section name="NLP" id="{4FAB32E5-8B77-4947-A5CC-E36E518E6B2A}">
          <p14:sldIdLst>
            <p14:sldId id="256"/>
            <p14:sldId id="280"/>
            <p14:sldId id="283"/>
            <p14:sldId id="291"/>
            <p14:sldId id="257"/>
          </p14:sldIdLst>
        </p14:section>
        <p14:section name="Tokenization" id="{FF349E67-DBA2-7E41-9D95-C3BE4C3EE406}">
          <p14:sldIdLst>
            <p14:sldId id="258"/>
            <p14:sldId id="284"/>
            <p14:sldId id="265"/>
            <p14:sldId id="285"/>
          </p14:sldIdLst>
        </p14:section>
        <p14:section name="Us vs LLM" id="{239B67F4-4582-B945-95A5-73E4A30FCC00}">
          <p14:sldIdLst>
            <p14:sldId id="282"/>
          </p14:sldIdLst>
        </p14:section>
        <p14:section name="Vectorization" id="{F58A0714-A142-8241-823A-1A4E3B880B48}">
          <p14:sldIdLst>
            <p14:sldId id="259"/>
            <p14:sldId id="286"/>
            <p14:sldId id="266"/>
            <p14:sldId id="260"/>
            <p14:sldId id="261"/>
            <p14:sldId id="267"/>
            <p14:sldId id="268"/>
            <p14:sldId id="269"/>
            <p14:sldId id="270"/>
            <p14:sldId id="271"/>
          </p14:sldIdLst>
        </p14:section>
        <p14:section name="Stemm Lemm" id="{FB58EB66-5E53-AE4C-85E4-3F473ECFB703}">
          <p14:sldIdLst>
            <p14:sldId id="262"/>
            <p14:sldId id="279"/>
            <p14:sldId id="287"/>
          </p14:sldIdLst>
        </p14:section>
        <p14:section name="ngrams" id="{BA736B66-BC1C-8147-93AD-0B0121FB7616}">
          <p14:sldIdLst>
            <p14:sldId id="263"/>
            <p14:sldId id="288"/>
          </p14:sldIdLst>
        </p14:section>
        <p14:section name="Sparse" id="{E22BFC33-2F8E-714E-8179-56B67AEF5747}">
          <p14:sldIdLst>
            <p14:sldId id="264"/>
            <p14:sldId id="272"/>
            <p14:sldId id="289"/>
          </p14:sldIdLst>
        </p14:section>
        <p14:section name="Conclusion" id="{6FDEE4B3-CBD4-B14C-942D-070F53711AA3}">
          <p14:sldIdLst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47"/>
    <p:restoredTop sz="96327"/>
  </p:normalViewPr>
  <p:slideViewPr>
    <p:cSldViewPr snapToGrid="0" snapToObjects="1">
      <p:cViewPr varScale="1">
        <p:scale>
          <a:sx n="108" d="100"/>
          <a:sy n="108" d="100"/>
        </p:scale>
        <p:origin x="200" y="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ECF47-DD12-2841-A4DD-EB5F8FCB48C5}" type="datetimeFigureOut">
              <a:rPr lang="en-US" smtClean="0"/>
              <a:t>2/5/26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9F0FD8AB-FEA2-EC40-8931-06E09109C3A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377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ECF47-DD12-2841-A4DD-EB5F8FCB48C5}" type="datetimeFigureOut">
              <a:rPr lang="en-US" smtClean="0"/>
              <a:t>2/5/26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FD8AB-FEA2-EC40-8931-06E09109C3AA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30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ECF47-DD12-2841-A4DD-EB5F8FCB48C5}" type="datetimeFigureOut">
              <a:rPr lang="en-US" smtClean="0"/>
              <a:t>2/5/26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FD8AB-FEA2-EC40-8931-06E09109C3A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170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ECF47-DD12-2841-A4DD-EB5F8FCB48C5}" type="datetimeFigureOut">
              <a:rPr lang="en-US" smtClean="0"/>
              <a:t>2/5/26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FD8AB-FEA2-EC40-8931-06E09109C3AA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294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ECF47-DD12-2841-A4DD-EB5F8FCB48C5}" type="datetimeFigureOut">
              <a:rPr lang="en-US" smtClean="0"/>
              <a:t>2/5/26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FD8AB-FEA2-EC40-8931-06E09109C3A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980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ECF47-DD12-2841-A4DD-EB5F8FCB48C5}" type="datetimeFigureOut">
              <a:rPr lang="en-US" smtClean="0"/>
              <a:t>2/5/26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FD8AB-FEA2-EC40-8931-06E09109C3AA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92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ECF47-DD12-2841-A4DD-EB5F8FCB48C5}" type="datetimeFigureOut">
              <a:rPr lang="en-US" smtClean="0"/>
              <a:t>2/5/26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FD8AB-FEA2-EC40-8931-06E09109C3AA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147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ECF47-DD12-2841-A4DD-EB5F8FCB48C5}" type="datetimeFigureOut">
              <a:rPr lang="en-US" smtClean="0"/>
              <a:t>2/5/26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FD8AB-FEA2-EC40-8931-06E09109C3AA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301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ECF47-DD12-2841-A4DD-EB5F8FCB48C5}" type="datetimeFigureOut">
              <a:rPr lang="en-US" smtClean="0"/>
              <a:t>2/5/26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FD8AB-FEA2-EC40-8931-06E09109C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822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ECF47-DD12-2841-A4DD-EB5F8FCB48C5}" type="datetimeFigureOut">
              <a:rPr lang="en-US" smtClean="0"/>
              <a:t>2/5/26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FD8AB-FEA2-EC40-8931-06E09109C3AA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415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7BECF47-DD12-2841-A4DD-EB5F8FCB48C5}" type="datetimeFigureOut">
              <a:rPr lang="en-US" smtClean="0"/>
              <a:t>2/5/26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FD8AB-FEA2-EC40-8931-06E09109C3AA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607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ECF47-DD12-2841-A4DD-EB5F8FCB48C5}" type="datetimeFigureOut">
              <a:rPr lang="en-US" smtClean="0"/>
              <a:t>2/5/26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9F0FD8AB-FEA2-EC40-8931-06E09109C3A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297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C2CBF-BC15-D8B6-FB21-AE2E858C6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F732F-7448-2575-F74E-B3C0BABBC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38130"/>
            <a:ext cx="9603275" cy="4115351"/>
          </a:xfrm>
        </p:spPr>
        <p:txBody>
          <a:bodyPr/>
          <a:lstStyle/>
          <a:p>
            <a:r>
              <a:rPr lang="en-US" dirty="0"/>
              <a:t>Quick look at spatial data code – little theory, mostly just some examples. </a:t>
            </a:r>
          </a:p>
          <a:p>
            <a:pPr lvl="1"/>
            <a:r>
              <a:rPr lang="en-US" dirty="0"/>
              <a:t>Several feature construction examples (you want to do this). </a:t>
            </a:r>
          </a:p>
          <a:p>
            <a:r>
              <a:rPr lang="en-US" dirty="0"/>
              <a:t>Today – Intro to NLP. </a:t>
            </a:r>
          </a:p>
          <a:p>
            <a:pPr lvl="1"/>
            <a:r>
              <a:rPr lang="en-US" dirty="0"/>
              <a:t>Tokenization, vectorization. </a:t>
            </a:r>
          </a:p>
          <a:p>
            <a:pPr lvl="1"/>
            <a:r>
              <a:rPr lang="en-US" dirty="0"/>
              <a:t>Stemming and lemmatization. </a:t>
            </a:r>
          </a:p>
          <a:p>
            <a:r>
              <a:rPr lang="en-US" dirty="0"/>
              <a:t>There’s a group project on NLP after reading week – pick groups. </a:t>
            </a:r>
          </a:p>
          <a:p>
            <a:pPr lvl="1"/>
            <a:r>
              <a:rPr lang="en-US" dirty="0"/>
              <a:t>Assignments -&gt; Groups -&gt; There’s some selection thingy here. </a:t>
            </a:r>
          </a:p>
          <a:p>
            <a:pPr lvl="1"/>
            <a:r>
              <a:rPr lang="en-US" dirty="0"/>
              <a:t>I accidentally deleted the groups trying to set them up, please let me know if things go weird. </a:t>
            </a:r>
          </a:p>
          <a:p>
            <a:r>
              <a:rPr lang="en-US" dirty="0"/>
              <a:t>Note – next time my boss is going to observe. </a:t>
            </a:r>
          </a:p>
        </p:txBody>
      </p:sp>
    </p:spTree>
    <p:extLst>
      <p:ext uri="{BB962C8B-B14F-4D97-AF65-F5344CB8AC3E}">
        <p14:creationId xmlns:p14="http://schemas.microsoft.com/office/powerpoint/2010/main" val="3603875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DF64F-D842-BC89-0EF5-971EE5C40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E2DED-7FE5-F08B-22B4-E5FC32F59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>
            <a:normAutofit/>
          </a:bodyPr>
          <a:lstStyle/>
          <a:p>
            <a:r>
              <a:rPr lang="en-US" dirty="0"/>
              <a:t>Natural language is text that exists in its natural, human usable, state. </a:t>
            </a:r>
          </a:p>
          <a:p>
            <a:pPr lvl="1"/>
            <a:r>
              <a:rPr lang="en-US" dirty="0"/>
              <a:t>Like this sentence, any word document, or pretty much any text. </a:t>
            </a:r>
          </a:p>
          <a:p>
            <a:r>
              <a:rPr lang="en-US" dirty="0"/>
              <a:t>The text in its original form can’t be used, but there is info in it that we can extract. </a:t>
            </a:r>
          </a:p>
          <a:p>
            <a:pPr lvl="1"/>
            <a:r>
              <a:rPr lang="en-US" dirty="0"/>
              <a:t>E.g. “</a:t>
            </a:r>
            <a:r>
              <a:rPr lang="en-CA" dirty="0" err="1"/>
              <a:t>FreeMsg</a:t>
            </a:r>
            <a:r>
              <a:rPr lang="en-CA" dirty="0"/>
              <a:t> Hey there darling it's been 3 week's now and no word back! I'd like some fun you up for it still? Tb ok! </a:t>
            </a:r>
            <a:r>
              <a:rPr lang="en-CA" dirty="0" err="1"/>
              <a:t>XxX</a:t>
            </a:r>
            <a:r>
              <a:rPr lang="en-CA" dirty="0"/>
              <a:t> std </a:t>
            </a:r>
            <a:r>
              <a:rPr lang="en-CA" dirty="0" err="1"/>
              <a:t>chgs</a:t>
            </a:r>
            <a:r>
              <a:rPr lang="en-CA" dirty="0"/>
              <a:t> to send, å£1.50 to </a:t>
            </a:r>
            <a:r>
              <a:rPr lang="en-CA" dirty="0" err="1"/>
              <a:t>rcv</a:t>
            </a:r>
            <a:r>
              <a:rPr lang="en-CA" dirty="0"/>
              <a:t> </a:t>
            </a:r>
            <a:r>
              <a:rPr lang="en-US" dirty="0"/>
              <a:t>”</a:t>
            </a:r>
          </a:p>
          <a:p>
            <a:r>
              <a:rPr lang="en-US" dirty="0"/>
              <a:t>NLP Terms:</a:t>
            </a:r>
          </a:p>
          <a:p>
            <a:pPr lvl="1"/>
            <a:r>
              <a:rPr lang="en-US" dirty="0"/>
              <a:t>Document - each row of text in dataset. </a:t>
            </a:r>
          </a:p>
          <a:p>
            <a:pPr lvl="1"/>
            <a:r>
              <a:rPr lang="en-US" dirty="0"/>
              <a:t>Corpus – entire dataset of text. </a:t>
            </a:r>
          </a:p>
          <a:p>
            <a:pPr lvl="1"/>
            <a:r>
              <a:rPr lang="en-US" dirty="0"/>
              <a:t>Token – a word (kind of, more later.)</a:t>
            </a:r>
          </a:p>
        </p:txBody>
      </p:sp>
    </p:spTree>
    <p:extLst>
      <p:ext uri="{BB962C8B-B14F-4D97-AF65-F5344CB8AC3E}">
        <p14:creationId xmlns:p14="http://schemas.microsoft.com/office/powerpoint/2010/main" val="2937206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C12DA-95BC-3608-F956-43BF86FC6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A0A13-F618-CC71-4348-2A58B3F72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orpus: Types and Applications | BotPenguin">
            <a:extLst>
              <a:ext uri="{FF2B5EF4-FFF2-40B4-BE49-F238E27FC236}">
                <a16:creationId xmlns:a16="http://schemas.microsoft.com/office/drawing/2014/main" id="{FD9CBA49-CC3A-36BF-68B5-FACD41CAC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78152"/>
            <a:ext cx="7772400" cy="290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395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CFEC3-6770-8C44-90C9-BF1B0139D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– Natural Language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3496E-56FD-1E4E-9B8C-1F62A7744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/>
          <a:lstStyle/>
          <a:p>
            <a:r>
              <a:rPr lang="en-US" dirty="0"/>
              <a:t>For computers to learn to listen and speak, we need to make text computer friendly. </a:t>
            </a:r>
          </a:p>
          <a:p>
            <a:r>
              <a:rPr lang="en-US" dirty="0"/>
              <a:t>NLP is a field of study and set of tools to do this. </a:t>
            </a:r>
          </a:p>
          <a:p>
            <a:r>
              <a:rPr lang="en-US" dirty="0"/>
              <a:t>Goal: take in free text, generate data that can be processed (for ML for us)</a:t>
            </a:r>
          </a:p>
          <a:p>
            <a:r>
              <a:rPr lang="en-US" dirty="0"/>
              <a:t>For example, can we filter spam messages from not spam?</a:t>
            </a:r>
          </a:p>
          <a:p>
            <a:r>
              <a:rPr lang="en-US" dirty="0"/>
              <a:t>The first step is to generate some representation of the text that we can process. </a:t>
            </a:r>
          </a:p>
        </p:txBody>
      </p:sp>
    </p:spTree>
    <p:extLst>
      <p:ext uri="{BB962C8B-B14F-4D97-AF65-F5344CB8AC3E}">
        <p14:creationId xmlns:p14="http://schemas.microsoft.com/office/powerpoint/2010/main" val="1000762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1205C-5953-9643-BAC7-CB69B457C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B9136-3C87-FF48-A278-AF90B85C7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8877485" cy="41997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Tokenization is the base of simple text processing. </a:t>
            </a:r>
          </a:p>
          <a:p>
            <a:r>
              <a:rPr lang="en-US" dirty="0"/>
              <a:t>Tokenization transforms free text into a collection of component words. </a:t>
            </a:r>
          </a:p>
          <a:p>
            <a:r>
              <a:rPr lang="en-US" dirty="0"/>
              <a:t>The tokenization process usually also strips things like punctuation, converts all text to lower case, and may remove stop words. (~ Make it ‘just words’)</a:t>
            </a:r>
          </a:p>
          <a:p>
            <a:r>
              <a:rPr lang="en-US" dirty="0"/>
              <a:t>Stop words – stuff that isn’t useful (for us) because it doesn’t convey meaning:</a:t>
            </a:r>
          </a:p>
          <a:p>
            <a:pPr lvl="1"/>
            <a:r>
              <a:rPr lang="en-US" dirty="0"/>
              <a:t>E.g. it, a, an, the,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Terms:</a:t>
            </a:r>
          </a:p>
          <a:p>
            <a:pPr lvl="1"/>
            <a:r>
              <a:rPr lang="en-US" dirty="0"/>
              <a:t>Document - each row of text in dataset. </a:t>
            </a:r>
          </a:p>
          <a:p>
            <a:pPr lvl="1"/>
            <a:r>
              <a:rPr lang="en-US" dirty="0"/>
              <a:t>Corpus – entire dataset of text. </a:t>
            </a:r>
          </a:p>
          <a:p>
            <a:pPr lvl="1"/>
            <a:r>
              <a:rPr lang="en-US" dirty="0"/>
              <a:t>Token – a word (kind of, more later.)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8F846D-0301-AA49-894D-AD8013115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064" y="0"/>
            <a:ext cx="1451579" cy="707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60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6C36E-F0A4-C7A6-C9DC-0626001E8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be </a:t>
            </a:r>
            <a:r>
              <a:rPr lang="en-US" dirty="0" err="1"/>
              <a:t>Chokin</a:t>
            </a:r>
            <a:r>
              <a:rPr lang="en-US" dirty="0"/>
              <a:t>’ on your Token!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BFFB3-20A2-6194-8520-D70FEE876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/>
          <a:lstStyle/>
          <a:p>
            <a:r>
              <a:rPr lang="en-US" dirty="0"/>
              <a:t>For us, tokens will pretty much be words, but that’s not universal. </a:t>
            </a:r>
          </a:p>
          <a:p>
            <a:pPr lvl="1"/>
            <a:r>
              <a:rPr lang="en-US" dirty="0"/>
              <a:t>Vocabulary can get very large, but we capture different meanings in words. </a:t>
            </a:r>
          </a:p>
          <a:p>
            <a:r>
              <a:rPr lang="en-US" dirty="0"/>
              <a:t>You can tokenize character by character. </a:t>
            </a:r>
          </a:p>
          <a:p>
            <a:pPr lvl="1"/>
            <a:r>
              <a:rPr lang="en-US" dirty="0"/>
              <a:t>Small vocabulary, flexible, but can’t handle higher level abstractions. </a:t>
            </a:r>
          </a:p>
          <a:p>
            <a:r>
              <a:rPr lang="en-US" dirty="0"/>
              <a:t>You can also do </a:t>
            </a:r>
            <a:r>
              <a:rPr lang="en-US" dirty="0" err="1"/>
              <a:t>subword</a:t>
            </a:r>
            <a:r>
              <a:rPr lang="en-US" dirty="0"/>
              <a:t> tokenization (~split prefix/suffix):</a:t>
            </a:r>
          </a:p>
          <a:p>
            <a:pPr lvl="1"/>
            <a:r>
              <a:rPr lang="en-US" dirty="0"/>
              <a:t>E.g. skiing becomes “ski” and “</a:t>
            </a:r>
            <a:r>
              <a:rPr lang="en-US" dirty="0" err="1"/>
              <a:t>ing</a:t>
            </a:r>
            <a:r>
              <a:rPr lang="en-US" dirty="0"/>
              <a:t>”. </a:t>
            </a:r>
          </a:p>
          <a:p>
            <a:r>
              <a:rPr lang="en-US" dirty="0"/>
              <a:t>LLMs and smarter language models generally (always) use </a:t>
            </a:r>
            <a:r>
              <a:rPr lang="en-US" dirty="0" err="1"/>
              <a:t>subword</a:t>
            </a:r>
            <a:r>
              <a:rPr lang="en-US" dirty="0"/>
              <a:t> tokenization. </a:t>
            </a:r>
          </a:p>
          <a:p>
            <a:pPr lvl="1"/>
            <a:r>
              <a:rPr lang="en-US" dirty="0"/>
              <a:t>Able to deal with how the English language is generally structured. </a:t>
            </a:r>
          </a:p>
          <a:p>
            <a:pPr lvl="1"/>
            <a:r>
              <a:rPr lang="en-US" dirty="0"/>
              <a:t>What exactly get’s split into tokens is learned, not predefined. </a:t>
            </a:r>
          </a:p>
        </p:txBody>
      </p:sp>
    </p:spTree>
    <p:extLst>
      <p:ext uri="{BB962C8B-B14F-4D97-AF65-F5344CB8AC3E}">
        <p14:creationId xmlns:p14="http://schemas.microsoft.com/office/powerpoint/2010/main" val="1550224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2CA86-CC94-2281-7A56-2CE872C34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- Tokenization for us vs. ChatGPT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783EC-6BB6-3073-B19B-BBC738DF7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10038056" cy="4199727"/>
          </a:xfrm>
        </p:spPr>
        <p:txBody>
          <a:bodyPr>
            <a:normAutofit/>
          </a:bodyPr>
          <a:lstStyle/>
          <a:p>
            <a:r>
              <a:rPr lang="en-US" dirty="0"/>
              <a:t>In our usage, we are stripping lots of the structure from the text. </a:t>
            </a:r>
          </a:p>
          <a:p>
            <a:pPr lvl="1"/>
            <a:r>
              <a:rPr lang="en-US" dirty="0"/>
              <a:t>Stop words, punctuation,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Our usage is as features for predictions, so we want ‘meaning’. </a:t>
            </a:r>
          </a:p>
          <a:p>
            <a:pPr lvl="1"/>
            <a:r>
              <a:rPr lang="en-US" dirty="0"/>
              <a:t>The model doesn’t really need to know a sentence’s structure, just what it is saying. </a:t>
            </a:r>
          </a:p>
          <a:p>
            <a:pPr lvl="1"/>
            <a:r>
              <a:rPr lang="en-US" dirty="0"/>
              <a:t>Removing things like ‘a’, or commas changes the sentence, but not the meaning. </a:t>
            </a:r>
          </a:p>
          <a:p>
            <a:r>
              <a:rPr lang="en-US" dirty="0"/>
              <a:t>Large models like LLMs are a little different in this, they produce text – structure matters.</a:t>
            </a:r>
          </a:p>
          <a:p>
            <a:pPr lvl="1"/>
            <a:r>
              <a:rPr lang="en-US" dirty="0"/>
              <a:t>They need to keep that stuff in the training data as that’s part of what must be learned. </a:t>
            </a:r>
          </a:p>
          <a:p>
            <a:pPr lvl="1"/>
            <a:r>
              <a:rPr lang="en-US" dirty="0"/>
              <a:t>The amount of data needed skyrockets – language is way more complex when you model all the ways to say a thing vs. just the thing that is being said. </a:t>
            </a:r>
          </a:p>
          <a:p>
            <a:pPr lvl="1"/>
            <a:r>
              <a:rPr lang="en-US" dirty="0"/>
              <a:t>E.g. “I’m going skiing”, “</a:t>
            </a:r>
            <a:r>
              <a:rPr lang="en-US" dirty="0" err="1"/>
              <a:t>Imma</a:t>
            </a:r>
            <a:r>
              <a:rPr lang="en-US" dirty="0"/>
              <a:t> go skiing”, “I have to ski” vs. “I ski” – the 1</a:t>
            </a:r>
            <a:r>
              <a:rPr lang="en-US" baseline="30000" dirty="0"/>
              <a:t>st</a:t>
            </a:r>
            <a:r>
              <a:rPr lang="en-US" dirty="0"/>
              <a:t> is way more complex.</a:t>
            </a:r>
          </a:p>
        </p:txBody>
      </p:sp>
    </p:spTree>
    <p:extLst>
      <p:ext uri="{BB962C8B-B14F-4D97-AF65-F5344CB8AC3E}">
        <p14:creationId xmlns:p14="http://schemas.microsoft.com/office/powerpoint/2010/main" val="4019481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0E2A1-3BCB-D645-A3A2-C9DFDDD23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Subword</a:t>
            </a:r>
            <a:r>
              <a:rPr lang="en-US" dirty="0"/>
              <a:t> Tokenizers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E673C-0FBB-9E3E-21BD-C423CA7AB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600" y="2015732"/>
            <a:ext cx="4349254" cy="3450613"/>
          </a:xfrm>
        </p:spPr>
        <p:txBody>
          <a:bodyPr/>
          <a:lstStyle/>
          <a:p>
            <a:r>
              <a:rPr lang="en-US" dirty="0"/>
              <a:t>There are several algorithms, they all basically look for ‘chunks’ of characters that occur together repeatedly. </a:t>
            </a:r>
          </a:p>
        </p:txBody>
      </p:sp>
      <p:pic>
        <p:nvPicPr>
          <p:cNvPr id="4" name="Picture 3" descr="Tokenization How LLMs Process Text into Tokens">
            <a:extLst>
              <a:ext uri="{FF2B5EF4-FFF2-40B4-BE49-F238E27FC236}">
                <a16:creationId xmlns:a16="http://schemas.microsoft.com/office/drawing/2014/main" id="{FD52CA38-60B0-6D73-A2A3-885BB4A40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15732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35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9E2AA-6977-19B1-DA1F-78E0984B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Note - For Our Examples…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18C0E-6DF9-446A-4AF9-F484ECA3C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88" y="1853754"/>
            <a:ext cx="6365652" cy="428862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As we go through text processing almost all of the focus is on the features and processing the text – we barely mention the target. </a:t>
            </a:r>
          </a:p>
          <a:p>
            <a:pPr>
              <a:lnSpc>
                <a:spcPct val="110000"/>
              </a:lnSpc>
            </a:pPr>
            <a:r>
              <a:rPr lang="en-US" dirty="0"/>
              <a:t>You can think of these as sentiment analysis – one of the most common NLP prediction tasks. 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E.g. we have some hotel reviews and want to determine which are positive vs negative. 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Other normal prediction things will be the same, except for the target. 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Processed text is the feature set. 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Pos/Neg type of classification is target. 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Our usage has a target, LLM models predict next token*.</a:t>
            </a:r>
          </a:p>
        </p:txBody>
      </p:sp>
      <p:pic>
        <p:nvPicPr>
          <p:cNvPr id="9218" name="Picture 2" descr="Sentiment Analysis: A Fascinating Problem | by Nitin Kumar Kain | Medium">
            <a:extLst>
              <a:ext uri="{FF2B5EF4-FFF2-40B4-BE49-F238E27FC236}">
                <a16:creationId xmlns:a16="http://schemas.microsoft.com/office/drawing/2014/main" id="{3CA6D6A6-8D49-A1FF-1B7A-7F9DE41E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9740" y="2015734"/>
            <a:ext cx="5718172" cy="428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014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1E407-A124-ED41-B87E-942D5FD96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Vectorization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FEBB0-00BF-8A45-AF5C-E971A65DC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30" y="1853755"/>
            <a:ext cx="5985081" cy="4288628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1800" dirty="0"/>
              <a:t>Vectorization is basically ”tokenization+”. 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Text is tokenized, then placed into a data structure along with some “weight” of the value. 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Count vectorization: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Count vectorization is the most simple vectorization.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Produces a list of words, and number of times they occur.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Results in “Bag of Words”.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Can be structured into a </a:t>
            </a:r>
            <a:r>
              <a:rPr lang="en-US" dirty="0" err="1"/>
              <a:t>dataframe</a:t>
            </a:r>
            <a:r>
              <a:rPr lang="en-US" dirty="0"/>
              <a:t>. </a:t>
            </a:r>
          </a:p>
          <a:p>
            <a:pPr>
              <a:lnSpc>
                <a:spcPct val="110000"/>
              </a:lnSpc>
            </a:pPr>
            <a:r>
              <a:rPr lang="en-US" dirty="0"/>
              <a:t>The collection of all words is the vocabulary. </a:t>
            </a:r>
          </a:p>
          <a:p>
            <a:pPr>
              <a:lnSpc>
                <a:spcPct val="110000"/>
              </a:lnSpc>
            </a:pPr>
            <a:r>
              <a:rPr lang="en-US" dirty="0"/>
              <a:t>This creates a feature set we can use. We need some version of this step, though the details vary. </a:t>
            </a:r>
          </a:p>
        </p:txBody>
      </p:sp>
      <p:pic>
        <p:nvPicPr>
          <p:cNvPr id="1026" name="Picture 2" descr="Spam Filtering Using Bag-of-Words | by Aditi Mukerjee | The Startup | Medium">
            <a:extLst>
              <a:ext uri="{FF2B5EF4-FFF2-40B4-BE49-F238E27FC236}">
                <a16:creationId xmlns:a16="http://schemas.microsoft.com/office/drawing/2014/main" id="{3A7AC9CB-A9B3-0D4A-ACB5-26AD810FF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4411" y="2131312"/>
            <a:ext cx="6097589" cy="271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123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A2079-CE55-98AE-28C7-1B484E9CD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Yo</a:t>
            </a:r>
            <a:r>
              <a:rPr lang="en-US" dirty="0"/>
              <a:t> </a:t>
            </a:r>
            <a:r>
              <a:rPr lang="en-US" dirty="0" err="1"/>
              <a:t>Necissito</a:t>
            </a:r>
            <a:r>
              <a:rPr lang="en-US" dirty="0"/>
              <a:t> Vectorize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32175-08BC-7D08-23AB-F1D8EBB50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38528"/>
            <a:ext cx="9603275" cy="4187952"/>
          </a:xfrm>
        </p:spPr>
        <p:txBody>
          <a:bodyPr/>
          <a:lstStyle/>
          <a:p>
            <a:r>
              <a:rPr lang="en-US" dirty="0"/>
              <a:t>When dealing with non-numeric data, we always* have a step to vectorize it. </a:t>
            </a:r>
          </a:p>
          <a:p>
            <a:pPr lvl="1"/>
            <a:r>
              <a:rPr lang="en-US" dirty="0"/>
              <a:t>I.e. we need to make it a number to do math on it. </a:t>
            </a:r>
          </a:p>
          <a:p>
            <a:pPr lvl="1"/>
            <a:r>
              <a:rPr lang="en-US" dirty="0"/>
              <a:t>*There’s some theoretical exceptions, e.g. trees can use text features. </a:t>
            </a:r>
          </a:p>
          <a:p>
            <a:pPr lvl="1"/>
            <a:r>
              <a:rPr lang="en-US" dirty="0"/>
              <a:t>One-hot encoding is a type of vectorization. </a:t>
            </a:r>
          </a:p>
          <a:p>
            <a:r>
              <a:rPr lang="en-US" dirty="0"/>
              <a:t>For text, image, audio, </a:t>
            </a:r>
            <a:r>
              <a:rPr lang="en-US" dirty="0" err="1"/>
              <a:t>etc</a:t>
            </a:r>
            <a:r>
              <a:rPr lang="en-US" dirty="0"/>
              <a:t>… the first step is always to make a numeric representation. </a:t>
            </a:r>
          </a:p>
          <a:p>
            <a:r>
              <a:rPr lang="en-US" dirty="0"/>
              <a:t>How well this representation captures reality matters. </a:t>
            </a:r>
          </a:p>
          <a:p>
            <a:r>
              <a:rPr lang="en-US" dirty="0"/>
              <a:t>Different problems may benefit from different representations. </a:t>
            </a:r>
          </a:p>
          <a:p>
            <a:pPr lvl="1"/>
            <a:r>
              <a:rPr lang="en-US" dirty="0"/>
              <a:t>Our several vectorization options will give different performance on the same model options.</a:t>
            </a:r>
          </a:p>
          <a:p>
            <a:r>
              <a:rPr lang="en-US" dirty="0"/>
              <a:t>LLM representations care about sequencing, ours don’t. </a:t>
            </a:r>
          </a:p>
        </p:txBody>
      </p:sp>
    </p:spTree>
    <p:extLst>
      <p:ext uri="{BB962C8B-B14F-4D97-AF65-F5344CB8AC3E}">
        <p14:creationId xmlns:p14="http://schemas.microsoft.com/office/powerpoint/2010/main" val="1652829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6036B-C583-E728-7614-D9182DB76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something Cool!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0CFEB-024C-4E46-85F2-AE0F7B1F1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832117" cy="4281870"/>
          </a:xfrm>
        </p:spPr>
        <p:txBody>
          <a:bodyPr>
            <a:normAutofit/>
          </a:bodyPr>
          <a:lstStyle/>
          <a:p>
            <a:r>
              <a:rPr lang="en-US" dirty="0"/>
              <a:t>I talked to Dong today and y’all should be geocoding the project data soon. </a:t>
            </a:r>
          </a:p>
          <a:p>
            <a:r>
              <a:rPr lang="en-US" dirty="0"/>
              <a:t>Making a custom transformer step for a pipeline to geocode might be cool:</a:t>
            </a:r>
          </a:p>
          <a:p>
            <a:pPr lvl="1"/>
            <a:r>
              <a:rPr lang="en-US" dirty="0"/>
              <a:t>There are some free services, but they’re limited in volume. </a:t>
            </a:r>
          </a:p>
          <a:p>
            <a:pPr lvl="1"/>
            <a:r>
              <a:rPr lang="en-CA" dirty="0" err="1"/>
              <a:t>Nominatim</a:t>
            </a:r>
            <a:r>
              <a:rPr lang="en-US" dirty="0"/>
              <a:t> – free, but very rate limited. (I haven’t personally used it, it’s recommended). </a:t>
            </a:r>
          </a:p>
          <a:p>
            <a:r>
              <a:rPr lang="en-US" dirty="0"/>
              <a:t>There’s some unique challenges that you might need to deal with:</a:t>
            </a:r>
          </a:p>
          <a:p>
            <a:pPr lvl="1"/>
            <a:r>
              <a:rPr lang="en-US" dirty="0"/>
              <a:t>Could split the data for processing, and have several of you run parts. </a:t>
            </a:r>
          </a:p>
          <a:p>
            <a:pPr lvl="1"/>
            <a:r>
              <a:rPr lang="en-US" dirty="0"/>
              <a:t>Write interim results, and have the transformer handle restarting semi-processed data. </a:t>
            </a:r>
          </a:p>
          <a:p>
            <a:pPr lvl="1"/>
            <a:r>
              <a:rPr lang="en-US" dirty="0"/>
              <a:t>Impose time/volume limitations in the code between requests. </a:t>
            </a:r>
          </a:p>
          <a:p>
            <a:pPr lvl="1"/>
            <a:r>
              <a:rPr lang="en-US" dirty="0"/>
              <a:t>Default to different services based on success, volume, accounts,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If I were you guys I’d aim to dump this into a database (you can prob. make one in azure…).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02175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2BB5C-7DAE-940C-D865-4B1FA6F57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 to 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4EA0C-F77C-5361-6CDD-7B6A70370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case, our data setup is as follows:</a:t>
            </a:r>
          </a:p>
          <a:p>
            <a:pPr lvl="1"/>
            <a:r>
              <a:rPr lang="en-US" dirty="0"/>
              <a:t>Records – each statement is one record. </a:t>
            </a:r>
          </a:p>
          <a:p>
            <a:pPr lvl="1"/>
            <a:r>
              <a:rPr lang="en-US" dirty="0"/>
              <a:t>Features – each token (~word) is one feature. </a:t>
            </a:r>
          </a:p>
          <a:p>
            <a:pPr lvl="1"/>
            <a:r>
              <a:rPr lang="en-US" dirty="0"/>
              <a:t>Feature values – each value is the number of occurrences. </a:t>
            </a:r>
          </a:p>
          <a:p>
            <a:pPr lvl="1"/>
            <a:r>
              <a:rPr lang="en-US" dirty="0"/>
              <a:t>Target – we haven’t specified it, probably something like sentiment (positive vs. negative). </a:t>
            </a:r>
          </a:p>
          <a:p>
            <a:r>
              <a:rPr lang="en-US" dirty="0"/>
              <a:t>This table is roughly one “</a:t>
            </a:r>
            <a:r>
              <a:rPr lang="en-US" dirty="0" err="1"/>
              <a:t>X_train</a:t>
            </a:r>
            <a:r>
              <a:rPr lang="en-US" dirty="0"/>
              <a:t>”. </a:t>
            </a:r>
          </a:p>
        </p:txBody>
      </p:sp>
      <p:pic>
        <p:nvPicPr>
          <p:cNvPr id="4" name="Picture 2" descr="Spam Filtering Using Bag-of-Words | by Aditi Mukerjee | The Startup | Medium">
            <a:extLst>
              <a:ext uri="{FF2B5EF4-FFF2-40B4-BE49-F238E27FC236}">
                <a16:creationId xmlns:a16="http://schemas.microsoft.com/office/drawing/2014/main" id="{677F9E47-A4C7-6E51-EC3A-0909232D66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65"/>
          <a:stretch/>
        </p:blipFill>
        <p:spPr bwMode="auto">
          <a:xfrm>
            <a:off x="6096000" y="4154623"/>
            <a:ext cx="3416300" cy="270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655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028F1-4DD4-804E-B3E0-939A24346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TF-IDF Vectorization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F7A70-C07A-474D-AA01-EF29E6BB2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/>
          <a:lstStyle/>
          <a:p>
            <a:r>
              <a:rPr lang="en-CA" dirty="0"/>
              <a:t>Term Frequency - the number of times a word appears in a document divided by the total number of words in the document.</a:t>
            </a:r>
          </a:p>
          <a:p>
            <a:r>
              <a:rPr lang="en-CA" dirty="0"/>
              <a:t>Inverse Document Frequency - the log of the total number of documents divided by the number of documents that contain the word.</a:t>
            </a:r>
          </a:p>
          <a:p>
            <a:r>
              <a:rPr lang="en-CA" dirty="0"/>
              <a:t>Rather than simple count, the score is a product of TF and IDF. </a:t>
            </a:r>
          </a:p>
          <a:p>
            <a:r>
              <a:rPr lang="en-CA" dirty="0"/>
              <a:t>Goal is to reduce weight of rare words (not frequent enough to establish a pattern) and very frequent words (so ubiquitous they don’t help discriminate). </a:t>
            </a:r>
          </a:p>
          <a:p>
            <a:r>
              <a:rPr lang="en-CA" dirty="0"/>
              <a:t>The values we use to predict are (hopefully) a measure of what determines the meaning of a statement. 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06624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BB07B-1756-354E-83EF-7612D1C24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75B99-D7E4-FA4B-98C4-5D52D6D73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TF-IDF Vectorizer scikit-learn. Deep understanding TfidfVectorizer by… | by  Mukesh Chaudhary | Medium">
            <a:extLst>
              <a:ext uri="{FF2B5EF4-FFF2-40B4-BE49-F238E27FC236}">
                <a16:creationId xmlns:a16="http://schemas.microsoft.com/office/drawing/2014/main" id="{35075131-9829-1D43-9B7E-AE5BC33F4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13" y="0"/>
            <a:ext cx="10290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070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51F7-C3DD-E492-77BE-3799453D6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TF-IDF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05CAB-D34E-B37D-E741-A14640FEC58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Our Original Statements:</a:t>
            </a:r>
          </a:p>
          <a:p>
            <a:pPr lvl="1"/>
            <a:r>
              <a:rPr lang="en-US" dirty="0"/>
              <a:t>d1​: "The sky is blue.</a:t>
            </a:r>
          </a:p>
          <a:p>
            <a:pPr lvl="1"/>
            <a:r>
              <a:rPr lang="en-US" dirty="0"/>
              <a:t>d2​: "The sun is bright today."</a:t>
            </a:r>
          </a:p>
          <a:p>
            <a:pPr lvl="1"/>
            <a:r>
              <a:rPr lang="en-US" dirty="0"/>
              <a:t>d3​: "The sun in the sky is bright."</a:t>
            </a:r>
          </a:p>
          <a:p>
            <a:pPr lvl="1"/>
            <a:r>
              <a:rPr lang="en-US" dirty="0"/>
              <a:t>d4​: "We can see the shining sun, the bright sun."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4E1861-9740-1755-D3FE-8BFD94BACD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After </a:t>
            </a:r>
            <a:r>
              <a:rPr lang="en-US" dirty="0" err="1"/>
              <a:t>stopword</a:t>
            </a:r>
            <a:r>
              <a:rPr lang="en-US" dirty="0"/>
              <a:t> filter:</a:t>
            </a:r>
          </a:p>
          <a:p>
            <a:pPr lvl="1"/>
            <a:r>
              <a:rPr lang="en-US" dirty="0"/>
              <a:t>d1​: "sky blue</a:t>
            </a:r>
          </a:p>
          <a:p>
            <a:pPr lvl="1"/>
            <a:r>
              <a:rPr lang="en-US" dirty="0"/>
              <a:t>d2​: "sun bright today"</a:t>
            </a:r>
          </a:p>
          <a:p>
            <a:pPr lvl="1"/>
            <a:r>
              <a:rPr lang="en-US" dirty="0"/>
              <a:t>d3​: "sun sky bright"</a:t>
            </a:r>
          </a:p>
          <a:p>
            <a:pPr lvl="1"/>
            <a:r>
              <a:rPr lang="en-US" dirty="0"/>
              <a:t>d4​: "can see shining sun bright sun"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331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C1CFB5-F649-61F6-59FF-A5BF5D27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Compute TF and Normalize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FEEA4A-D4CF-D778-A837-60C5FA567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175EE9-485F-2125-A989-174ED5A89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15732"/>
            <a:ext cx="12192000" cy="392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730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03984-3945-20B5-909C-8E2F319A3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IDF – Frequency of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B256F-1089-36D7-3DF2-8729BAC78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A59A515-BBF7-827B-8825-FF4865FA6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07754"/>
            <a:ext cx="12192000" cy="426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1652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94843-12C2-7825-9515-7A73F001F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65101"/>
            <a:ext cx="9603275" cy="885824"/>
          </a:xfrm>
        </p:spPr>
        <p:txBody>
          <a:bodyPr/>
          <a:lstStyle/>
          <a:p>
            <a:r>
              <a:rPr lang="en-US" dirty="0"/>
              <a:t>Compute TF-TDF by Multiplying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8106C-B5F6-0ED1-04F6-6EE519F7A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90F0326-BBF6-23B4-7EFE-081B3BE69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0925"/>
            <a:ext cx="12192000" cy="580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8598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A4D92-F1B9-58A8-D431-134C17634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99615-D224-2102-B416-C2E578638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get a feature set that we can feed to our model. </a:t>
            </a:r>
          </a:p>
          <a:p>
            <a:r>
              <a:rPr lang="en-US" dirty="0"/>
              <a:t>Ideally, this is a better representation of meaning than the count. </a:t>
            </a:r>
          </a:p>
          <a:p>
            <a:r>
              <a:rPr lang="en-US" dirty="0"/>
              <a:t>In all cases we need some step that does this part. </a:t>
            </a:r>
          </a:p>
          <a:p>
            <a:pPr lvl="1"/>
            <a:r>
              <a:rPr lang="en-US" dirty="0"/>
              <a:t>Translate raw text to some numerical value we can use. </a:t>
            </a:r>
          </a:p>
          <a:p>
            <a:pPr lvl="1"/>
            <a:r>
              <a:rPr lang="en-US" dirty="0"/>
              <a:t>The quality of this representation matters for accuracy and can vary depending on the goal. </a:t>
            </a:r>
          </a:p>
        </p:txBody>
      </p:sp>
    </p:spTree>
    <p:extLst>
      <p:ext uri="{BB962C8B-B14F-4D97-AF65-F5344CB8AC3E}">
        <p14:creationId xmlns:p14="http://schemas.microsoft.com/office/powerpoint/2010/main" val="432831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7B2E1-C3F3-1A40-8531-1696128EB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Stems and </a:t>
            </a:r>
            <a:r>
              <a:rPr lang="en-US" dirty="0" err="1"/>
              <a:t>Lemms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EAFB2-4FC9-7747-B7D7-3F4B27E0A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/>
          <a:lstStyle/>
          <a:p>
            <a:r>
              <a:rPr lang="en-US" dirty="0"/>
              <a:t>Stemming and lemmatization both seek to trim words back to their “root”.</a:t>
            </a:r>
          </a:p>
          <a:p>
            <a:r>
              <a:rPr lang="en-US" dirty="0"/>
              <a:t>Stemming:</a:t>
            </a:r>
          </a:p>
          <a:p>
            <a:pPr lvl="1"/>
            <a:r>
              <a:rPr lang="en-US" dirty="0"/>
              <a:t>More simple, just chops word down to root by removing prefix and suffix.</a:t>
            </a:r>
          </a:p>
          <a:p>
            <a:pPr lvl="1"/>
            <a:r>
              <a:rPr lang="en-US" dirty="0"/>
              <a:t>E.g. “climbing” becomes “climb”.</a:t>
            </a:r>
          </a:p>
          <a:p>
            <a:r>
              <a:rPr lang="en-US" dirty="0"/>
              <a:t>Lemmatization:</a:t>
            </a:r>
          </a:p>
          <a:p>
            <a:pPr lvl="1"/>
            <a:r>
              <a:rPr lang="en-US" dirty="0"/>
              <a:t>Lemmatization simplified words to their “lemma”, the “root meaning”.</a:t>
            </a:r>
          </a:p>
          <a:p>
            <a:pPr lvl="1"/>
            <a:r>
              <a:rPr lang="en-US" dirty="0"/>
              <a:t>E.g. “better” becomes “good”.</a:t>
            </a:r>
          </a:p>
          <a:p>
            <a:r>
              <a:rPr lang="en-US" dirty="0"/>
              <a:t>Each of these can help our model understand text better:</a:t>
            </a:r>
          </a:p>
          <a:p>
            <a:pPr lvl="1"/>
            <a:r>
              <a:rPr lang="en-US" dirty="0"/>
              <a:t>“I went climbing” has a similar meaning to “I did a climb”. </a:t>
            </a:r>
          </a:p>
        </p:txBody>
      </p:sp>
    </p:spTree>
    <p:extLst>
      <p:ext uri="{BB962C8B-B14F-4D97-AF65-F5344CB8AC3E}">
        <p14:creationId xmlns:p14="http://schemas.microsoft.com/office/powerpoint/2010/main" val="2786490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7695E-2939-3EA6-497B-3EFFE7C1F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Stemming and Lemming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0055B-0899-6231-7998-9C6C918A6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8"/>
          </a:xfrm>
        </p:spPr>
        <p:txBody>
          <a:bodyPr/>
          <a:lstStyle/>
          <a:p>
            <a:r>
              <a:rPr lang="en-US" dirty="0"/>
              <a:t>Like with vectorization, both of these operations aim to capture the ‘meaning’ of the text in the representation we are using. </a:t>
            </a:r>
          </a:p>
          <a:p>
            <a:r>
              <a:rPr lang="en-US" dirty="0"/>
              <a:t>For many predictive tasks, the meaning is important, the language not so much. </a:t>
            </a:r>
          </a:p>
          <a:p>
            <a:pPr lvl="1"/>
            <a:r>
              <a:rPr lang="en-US" dirty="0"/>
              <a:t>E.g. Sentiment analysis. </a:t>
            </a:r>
          </a:p>
          <a:p>
            <a:r>
              <a:rPr lang="en-US" dirty="0"/>
              <a:t>Reducing the size of the vocabulary makes the feature set smaller. </a:t>
            </a:r>
          </a:p>
          <a:p>
            <a:pPr lvl="1"/>
            <a:r>
              <a:rPr lang="en-US" dirty="0"/>
              <a:t>The problem is inherently pretty large. </a:t>
            </a:r>
          </a:p>
          <a:p>
            <a:pPr lvl="1"/>
            <a:r>
              <a:rPr lang="en-US" dirty="0"/>
              <a:t>This allows for smaller models and smaller datasets to do the job. </a:t>
            </a:r>
          </a:p>
          <a:p>
            <a:r>
              <a:rPr lang="en-US" dirty="0"/>
              <a:t>If we were aiming to reproduce text, this simplification isn’t wanted (or less of it). </a:t>
            </a:r>
          </a:p>
          <a:p>
            <a:r>
              <a:rPr lang="en-US" dirty="0"/>
              <a:t>The lemmatization is based on a dictionary, so that accuracy matters. </a:t>
            </a:r>
          </a:p>
        </p:txBody>
      </p:sp>
    </p:spTree>
    <p:extLst>
      <p:ext uri="{BB962C8B-B14F-4D97-AF65-F5344CB8AC3E}">
        <p14:creationId xmlns:p14="http://schemas.microsoft.com/office/powerpoint/2010/main" val="3956985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E5A73-634F-B610-6413-6E92E9268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AB9FF-24E2-5811-8E54-8BB14BDB3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19663"/>
          </a:xfrm>
        </p:spPr>
        <p:txBody>
          <a:bodyPr/>
          <a:lstStyle/>
          <a:p>
            <a:r>
              <a:rPr lang="en-US" dirty="0"/>
              <a:t>We got a question at the end of last week on scaling, I’ll answer in a less mumble-y way. </a:t>
            </a:r>
          </a:p>
          <a:p>
            <a:r>
              <a:rPr lang="en-US" dirty="0"/>
              <a:t>We generally need to rescale numeric variables before modelling. </a:t>
            </a:r>
          </a:p>
          <a:p>
            <a:r>
              <a:rPr lang="en-US" dirty="0"/>
              <a:t>Having feature values with vastly different ranges can impact training. </a:t>
            </a:r>
          </a:p>
          <a:p>
            <a:pPr lvl="1"/>
            <a:r>
              <a:rPr lang="en-US" dirty="0"/>
              <a:t>Loss functions are generally based on distance, like MSE. </a:t>
            </a:r>
          </a:p>
          <a:p>
            <a:pPr lvl="1"/>
            <a:r>
              <a:rPr lang="en-US" dirty="0"/>
              <a:t>Wildly different distances can cause problems with convergence. (The plane with a ball illustration is compressed and stretched to extreme extends, and the gradients are off). </a:t>
            </a:r>
          </a:p>
          <a:p>
            <a:pPr lvl="1"/>
            <a:r>
              <a:rPr lang="en-US" dirty="0"/>
              <a:t>In linear models, each term is a weight * feature. If one feature is orders of magnitude larger, that can skew impact of features on the model output. </a:t>
            </a:r>
          </a:p>
          <a:p>
            <a:r>
              <a:rPr lang="en-US" dirty="0"/>
              <a:t>Some algorithms are (can be) scaling insensitive (tree), but we pretty much always rescale. </a:t>
            </a:r>
          </a:p>
        </p:txBody>
      </p:sp>
    </p:spTree>
    <p:extLst>
      <p:ext uri="{BB962C8B-B14F-4D97-AF65-F5344CB8AC3E}">
        <p14:creationId xmlns:p14="http://schemas.microsoft.com/office/powerpoint/2010/main" val="2329013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55BAB-1B28-CA7C-0F52-87029D793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stems and 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222EC-ABCF-3CAD-F379-F64E31752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How Stemming and Lemmatization Improve Text Preprocessing | by Saket |  Medium">
            <a:extLst>
              <a:ext uri="{FF2B5EF4-FFF2-40B4-BE49-F238E27FC236}">
                <a16:creationId xmlns:a16="http://schemas.microsoft.com/office/drawing/2014/main" id="{DE6ED3D0-B89D-6443-DE3F-9AE73FEB1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3110"/>
            <a:ext cx="7772400" cy="4374750"/>
          </a:xfrm>
          <a:prstGeom prst="rect">
            <a:avLst/>
          </a:prstGeom>
        </p:spPr>
      </p:pic>
      <p:pic>
        <p:nvPicPr>
          <p:cNvPr id="5" name="Picture 4" descr="Understanding the Difference Between Stemming and Lemmatization | by  Swaroop Piduguralla | Medium">
            <a:extLst>
              <a:ext uri="{FF2B5EF4-FFF2-40B4-BE49-F238E27FC236}">
                <a16:creationId xmlns:a16="http://schemas.microsoft.com/office/drawing/2014/main" id="{CC63D716-29DF-9C8D-18A3-A93544305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427860"/>
            <a:ext cx="7772400" cy="237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646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889E1-50EA-5A4C-8734-18BB690BB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Ngram</a:t>
            </a:r>
            <a:r>
              <a:rPr lang="en-US" dirty="0"/>
              <a:t> Range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AB47E-6ABC-8647-9865-01ED501DF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150892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ngram</a:t>
            </a:r>
            <a:r>
              <a:rPr lang="en-US" dirty="0"/>
              <a:t> range is basically the number of words allowed in a token. </a:t>
            </a:r>
          </a:p>
          <a:p>
            <a:r>
              <a:rPr lang="en-US" dirty="0"/>
              <a:t>Take the sentence: ”I like downhill skiing”:</a:t>
            </a:r>
          </a:p>
          <a:p>
            <a:pPr lvl="1"/>
            <a:r>
              <a:rPr lang="en-US" dirty="0"/>
              <a:t>There are 4 “1-grams”, each word. </a:t>
            </a:r>
          </a:p>
          <a:p>
            <a:pPr lvl="1"/>
            <a:r>
              <a:rPr lang="en-US" dirty="0"/>
              <a:t>There are 3 2-grams: “I like”, ”like downhill”, and “downhill skiing”. </a:t>
            </a:r>
          </a:p>
          <a:p>
            <a:pPr lvl="1"/>
            <a:r>
              <a:rPr lang="en-US" dirty="0"/>
              <a:t>There are 2 3-grams: “I like downhill” and “like downhill skiing”. </a:t>
            </a:r>
          </a:p>
          <a:p>
            <a:pPr lvl="1"/>
            <a:r>
              <a:rPr lang="en-US" dirty="0"/>
              <a:t>There is one 4-gram: “I like downhill skiing”.</a:t>
            </a:r>
          </a:p>
          <a:p>
            <a:r>
              <a:rPr lang="en-US" dirty="0"/>
              <a:t>Allowing for sizes &gt;1 can often help the algorithm better “understand” meaning. </a:t>
            </a:r>
          </a:p>
          <a:p>
            <a:r>
              <a:rPr lang="en-US" dirty="0"/>
              <a:t>E.g. Suppose you make a classifier to identify if text was about downhill skiing, waterskiing, or cross-country skiing. Allowing for 2-grams better captures context. </a:t>
            </a:r>
          </a:p>
        </p:txBody>
      </p:sp>
    </p:spTree>
    <p:extLst>
      <p:ext uri="{BB962C8B-B14F-4D97-AF65-F5344CB8AC3E}">
        <p14:creationId xmlns:p14="http://schemas.microsoft.com/office/powerpoint/2010/main" val="2597535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8C9F6-EEEA-F416-1FDF-D382EBA0B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Point?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BC01E-4618-05BF-3D51-685BB3872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20240"/>
            <a:ext cx="9603275" cy="4133241"/>
          </a:xfrm>
        </p:spPr>
        <p:txBody>
          <a:bodyPr/>
          <a:lstStyle/>
          <a:p>
            <a:r>
              <a:rPr lang="en-US" dirty="0"/>
              <a:t>No matter what approach we use, we always have the same goal:</a:t>
            </a:r>
          </a:p>
          <a:p>
            <a:pPr lvl="1"/>
            <a:r>
              <a:rPr lang="en-US" dirty="0"/>
              <a:t>Transform the text into a set of features that is </a:t>
            </a:r>
            <a:r>
              <a:rPr lang="en-US" i="1" dirty="0"/>
              <a:t>predictive</a:t>
            </a:r>
            <a:r>
              <a:rPr lang="en-US" dirty="0"/>
              <a:t> for our task. </a:t>
            </a:r>
          </a:p>
          <a:p>
            <a:r>
              <a:rPr lang="en-US" dirty="0"/>
              <a:t>Different tasks will benefit from different features. </a:t>
            </a:r>
          </a:p>
          <a:p>
            <a:pPr lvl="1"/>
            <a:r>
              <a:rPr lang="en-US" dirty="0"/>
              <a:t>Sentiment analysis – structure mostly irrelevant, pos/neg terms critical, want* bias error. </a:t>
            </a:r>
          </a:p>
          <a:p>
            <a:pPr lvl="1"/>
            <a:r>
              <a:rPr lang="en-US" dirty="0"/>
              <a:t>Generative text – structure matters, need variations of words, want* variance error. </a:t>
            </a:r>
          </a:p>
          <a:p>
            <a:r>
              <a:rPr lang="en-US" dirty="0"/>
              <a:t>We don’t </a:t>
            </a:r>
            <a:r>
              <a:rPr lang="en-US" i="1" dirty="0"/>
              <a:t>want</a:t>
            </a:r>
            <a:r>
              <a:rPr lang="en-US" dirty="0"/>
              <a:t> error, but our needs lean one way or the other. </a:t>
            </a:r>
          </a:p>
          <a:p>
            <a:pPr lvl="1"/>
            <a:r>
              <a:rPr lang="en-US" dirty="0"/>
              <a:t>For classification, we generally want to reduce the complexity – simplify high dimension data. </a:t>
            </a:r>
          </a:p>
          <a:p>
            <a:pPr lvl="1"/>
            <a:r>
              <a:rPr lang="en-US" dirty="0"/>
              <a:t>For generation, we need to capture the complexity – replicate high dimension data. </a:t>
            </a:r>
          </a:p>
          <a:p>
            <a:r>
              <a:rPr lang="en-US" dirty="0"/>
              <a:t>What we are </a:t>
            </a:r>
            <a:r>
              <a:rPr lang="en-US" b="1" dirty="0"/>
              <a:t>extracting</a:t>
            </a:r>
            <a:r>
              <a:rPr lang="en-US" dirty="0"/>
              <a:t> from the original text will differ. </a:t>
            </a:r>
          </a:p>
        </p:txBody>
      </p:sp>
    </p:spTree>
    <p:extLst>
      <p:ext uri="{BB962C8B-B14F-4D97-AF65-F5344CB8AC3E}">
        <p14:creationId xmlns:p14="http://schemas.microsoft.com/office/powerpoint/2010/main" val="676183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C87EB-C222-F04A-BC07-06D0C5CF5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Features and Sparse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0C249-B368-2A47-A0C7-EC8B9D79A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result of vectorization is usually a wide matrix, with lots of features. </a:t>
            </a:r>
          </a:p>
          <a:p>
            <a:r>
              <a:rPr lang="en-US" dirty="0"/>
              <a:t>This matrix is almost always very sparse. </a:t>
            </a:r>
          </a:p>
          <a:p>
            <a:r>
              <a:rPr lang="en-US" dirty="0"/>
              <a:t>We can limit the number of features with a parameter, or…</a:t>
            </a:r>
          </a:p>
          <a:p>
            <a:r>
              <a:rPr lang="en-US" dirty="0"/>
              <a:t>We can use “Dimensional Reduction” to reduce the number of features. </a:t>
            </a:r>
          </a:p>
          <a:p>
            <a:pPr lvl="1"/>
            <a:r>
              <a:rPr lang="en-US" dirty="0"/>
              <a:t>We’ll do this next week. </a:t>
            </a:r>
          </a:p>
          <a:p>
            <a:pPr lvl="1"/>
            <a:r>
              <a:rPr lang="en-US" dirty="0"/>
              <a:t>Look up Truncated Single Value Decomposition (SVD) if you’re jumping ahead.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F6365-6137-98D6-FBC8-A15F64513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- Sparse Vectors – They’re Mostly Zero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E4FE1-8988-1581-075F-82FC82964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" y="1853754"/>
            <a:ext cx="4241801" cy="4199727"/>
          </a:xfrm>
        </p:spPr>
        <p:txBody>
          <a:bodyPr/>
          <a:lstStyle/>
          <a:p>
            <a:r>
              <a:rPr lang="en-US" dirty="0"/>
              <a:t>Sparse vectors are mostly zero. </a:t>
            </a:r>
          </a:p>
          <a:p>
            <a:r>
              <a:rPr lang="en-US" dirty="0"/>
              <a:t>This can be common in high-dimension, unstructured tasks like NLP. </a:t>
            </a:r>
          </a:p>
          <a:p>
            <a:r>
              <a:rPr lang="en-US" dirty="0"/>
              <a:t>We (sometimes) care due to performance. </a:t>
            </a:r>
          </a:p>
          <a:p>
            <a:pPr lvl="1"/>
            <a:r>
              <a:rPr lang="en-US" dirty="0"/>
              <a:t>Sparse matrices can lead to problems with convergence. </a:t>
            </a:r>
          </a:p>
          <a:p>
            <a:pPr lvl="1"/>
            <a:r>
              <a:rPr lang="en-US" dirty="0"/>
              <a:t>Not enough slope in GD. </a:t>
            </a:r>
          </a:p>
          <a:p>
            <a:pPr lvl="1"/>
            <a:r>
              <a:rPr lang="en-US" dirty="0"/>
              <a:t>Big vector, big model, big data. </a:t>
            </a:r>
          </a:p>
        </p:txBody>
      </p:sp>
      <p:pic>
        <p:nvPicPr>
          <p:cNvPr id="4098" name="Picture 2" descr="Dense Vectors: Capturing Meaning with Code | Pinecone">
            <a:extLst>
              <a:ext uri="{FF2B5EF4-FFF2-40B4-BE49-F238E27FC236}">
                <a16:creationId xmlns:a16="http://schemas.microsoft.com/office/drawing/2014/main" id="{F35DD3FE-8407-FC5C-C60F-5EA758034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1853754"/>
            <a:ext cx="7835900" cy="4407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6617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A39F7-A09B-00ED-FA52-0F31D504E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= Different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7578C-D233-CF69-4A83-77BBAFCA2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7909" y="2015732"/>
            <a:ext cx="4208584" cy="4037749"/>
          </a:xfrm>
        </p:spPr>
        <p:txBody>
          <a:bodyPr/>
          <a:lstStyle/>
          <a:p>
            <a:r>
              <a:rPr lang="en-US" dirty="0"/>
              <a:t>Sparse vectors can pose performance challenges with some models. </a:t>
            </a:r>
          </a:p>
          <a:p>
            <a:r>
              <a:rPr lang="en-US" dirty="0"/>
              <a:t>SVMs are generally better with sparse data than other models. </a:t>
            </a:r>
          </a:p>
          <a:p>
            <a:r>
              <a:rPr lang="en-US" dirty="0"/>
              <a:t>Neural networks generally struggle with sparse data. </a:t>
            </a:r>
          </a:p>
          <a:p>
            <a:r>
              <a:rPr lang="en-US" dirty="0"/>
              <a:t>Concepts don’t change, but reality may interfere.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BEA31-2F48-AAC0-653F-417EF1661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8" y="2015732"/>
            <a:ext cx="7772400" cy="397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0673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84FE1-7584-06CE-B2E3-3DF04E712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Text Data for 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CCC92-2C77-1020-9EC3-6012E07FA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5"/>
            <a:ext cx="9603275" cy="4199726"/>
          </a:xfrm>
        </p:spPr>
        <p:txBody>
          <a:bodyPr/>
          <a:lstStyle/>
          <a:p>
            <a:r>
              <a:rPr lang="en-US" dirty="0"/>
              <a:t>To use our text data to make predictions, we need to do some preprocessing. </a:t>
            </a:r>
          </a:p>
          <a:p>
            <a:pPr lvl="1"/>
            <a:r>
              <a:rPr lang="en-US" dirty="0"/>
              <a:t>Tokenize the text into individual tokens (~words). </a:t>
            </a:r>
          </a:p>
          <a:p>
            <a:pPr lvl="1"/>
            <a:r>
              <a:rPr lang="en-US" dirty="0"/>
              <a:t>Remove stuff that isn’t useful like punctuation and stop words. </a:t>
            </a:r>
          </a:p>
          <a:p>
            <a:pPr lvl="1"/>
            <a:r>
              <a:rPr lang="en-US" dirty="0"/>
              <a:t>Stem/Lem to simplify text down to its ‘core meaning’. </a:t>
            </a:r>
          </a:p>
          <a:p>
            <a:pPr lvl="1"/>
            <a:r>
              <a:rPr lang="en-US" dirty="0"/>
              <a:t>Vectorize the tokens to create a numeric representation of each document (count, </a:t>
            </a:r>
            <a:r>
              <a:rPr lang="en-US" dirty="0" err="1"/>
              <a:t>tf-idf</a:t>
            </a:r>
            <a:r>
              <a:rPr lang="en-US" dirty="0"/>
              <a:t>). </a:t>
            </a:r>
          </a:p>
          <a:p>
            <a:pPr lvl="1"/>
            <a:r>
              <a:rPr lang="en-US" dirty="0"/>
              <a:t>This is now our feature set that can be used just like any other. </a:t>
            </a:r>
          </a:p>
          <a:p>
            <a:r>
              <a:rPr lang="en-US" dirty="0"/>
              <a:t>Representing the text in a feature set is not a determinative thing. </a:t>
            </a:r>
          </a:p>
          <a:p>
            <a:pPr lvl="1"/>
            <a:r>
              <a:rPr lang="en-US" dirty="0"/>
              <a:t>Depending on what we are doing, a different representation might be better or worse. </a:t>
            </a:r>
          </a:p>
          <a:p>
            <a:pPr lvl="1"/>
            <a:r>
              <a:rPr lang="en-US" dirty="0"/>
              <a:t>The parts of language, the level of detail, and the complexity of analysis all change. </a:t>
            </a:r>
          </a:p>
        </p:txBody>
      </p:sp>
    </p:spTree>
    <p:extLst>
      <p:ext uri="{BB962C8B-B14F-4D97-AF65-F5344CB8AC3E}">
        <p14:creationId xmlns:p14="http://schemas.microsoft.com/office/powerpoint/2010/main" val="1311106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ABDEA-4C05-0C05-E235-35474FEE2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Rescaling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284CF-5E1A-4B18-6D01-C8511F59F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00" y="1853754"/>
            <a:ext cx="3708400" cy="4199727"/>
          </a:xfrm>
        </p:spPr>
        <p:txBody>
          <a:bodyPr/>
          <a:lstStyle/>
          <a:p>
            <a:r>
              <a:rPr lang="en-US" dirty="0"/>
              <a:t>Standard scaler – rescale with mean of 0 and standard deviation of 1. </a:t>
            </a:r>
          </a:p>
          <a:p>
            <a:r>
              <a:rPr lang="en-US" dirty="0"/>
              <a:t>Min-Max scaler – rescale with a min of 0 and max of 1 (usually). </a:t>
            </a:r>
          </a:p>
          <a:p>
            <a:r>
              <a:rPr lang="en-US" dirty="0"/>
              <a:t>There are a couple of other methods, but they’re less important. Same idea with all. </a:t>
            </a:r>
          </a:p>
        </p:txBody>
      </p:sp>
      <p:pic>
        <p:nvPicPr>
          <p:cNvPr id="5122" name="Picture 2" descr="Data standardization top machine learning">
            <a:extLst>
              <a:ext uri="{FF2B5EF4-FFF2-40B4-BE49-F238E27FC236}">
                <a16:creationId xmlns:a16="http://schemas.microsoft.com/office/drawing/2014/main" id="{5F67C0C7-76BF-4BC4-7670-9869556B5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793" y="1853754"/>
            <a:ext cx="8324208" cy="450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256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7422B-0455-1CF2-3CCE-9F1180ABC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2120899" cy="1853754"/>
          </a:xfrm>
        </p:spPr>
        <p:txBody>
          <a:bodyPr/>
          <a:lstStyle/>
          <a:p>
            <a:r>
              <a:rPr lang="en-US" dirty="0"/>
              <a:t>Which one to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DBF37-2FE0-F5C7-A03E-06A832494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/>
          <a:lstStyle/>
          <a:p>
            <a:r>
              <a:rPr lang="en-US" dirty="0"/>
              <a:t>The real answer for ML usage is that we need to test and observe the results. </a:t>
            </a:r>
          </a:p>
          <a:p>
            <a:pPr lvl="1"/>
            <a:r>
              <a:rPr lang="en-US" dirty="0"/>
              <a:t>For the most part, as datasets grow, there won’t really be massive differences. </a:t>
            </a:r>
          </a:p>
          <a:p>
            <a:r>
              <a:rPr lang="en-US" dirty="0"/>
              <a:t>The statistical answer is that it depends on the data and what we are using it for. </a:t>
            </a:r>
          </a:p>
          <a:p>
            <a:r>
              <a:rPr lang="en-US" dirty="0"/>
              <a:t>Each of the options is a transformation of the data, the impacts are different:</a:t>
            </a:r>
          </a:p>
          <a:p>
            <a:pPr lvl="1"/>
            <a:r>
              <a:rPr lang="en-US" dirty="0"/>
              <a:t>Standardization is based on normal distribution, so data that (roughly) follows that pattern fits.</a:t>
            </a:r>
          </a:p>
          <a:p>
            <a:pPr lvl="1"/>
            <a:r>
              <a:rPr lang="en-US" dirty="0"/>
              <a:t>The range in standardization isn’t bounded. </a:t>
            </a:r>
          </a:p>
          <a:p>
            <a:pPr lvl="1"/>
            <a:r>
              <a:rPr lang="en-US" dirty="0"/>
              <a:t>Normalization shifts the data to be within a specified range – a shift.</a:t>
            </a:r>
          </a:p>
          <a:p>
            <a:pPr lvl="1"/>
            <a:r>
              <a:rPr lang="en-US" dirty="0"/>
              <a:t>Normalization is also (potentially) massively impacted by outliers, since it squeezes the data. </a:t>
            </a:r>
          </a:p>
        </p:txBody>
      </p:sp>
      <p:pic>
        <p:nvPicPr>
          <p:cNvPr id="7170" name="Picture 2" descr="Data Transformation: Standardization vs Normalization">
            <a:extLst>
              <a:ext uri="{FF2B5EF4-FFF2-40B4-BE49-F238E27FC236}">
                <a16:creationId xmlns:a16="http://schemas.microsoft.com/office/drawing/2014/main" id="{6E86442D-4311-3EAF-D39F-3F32CAE64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359" y="67881"/>
            <a:ext cx="10364640" cy="171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442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D0FCF-C435-D66A-9C39-2D8CD5532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so what do I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32F11-89C0-E013-87F9-48AE60BDD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2087" y="1853754"/>
            <a:ext cx="9959009" cy="4199727"/>
          </a:xfrm>
        </p:spPr>
        <p:txBody>
          <a:bodyPr>
            <a:normAutofit/>
          </a:bodyPr>
          <a:lstStyle/>
          <a:p>
            <a:r>
              <a:rPr lang="en-US" dirty="0"/>
              <a:t>In general, if the data is normally distributed or we are doing something that assumes normality (like PCA, gaussian Bayes, clustering), then standardization may be better. </a:t>
            </a:r>
          </a:p>
          <a:p>
            <a:pPr lvl="1"/>
            <a:r>
              <a:rPr lang="en-US" dirty="0"/>
              <a:t>~ A model assumes that the data is normally distributed about the mean, that’s hard coded.</a:t>
            </a:r>
          </a:p>
          <a:p>
            <a:pPr lvl="1"/>
            <a:r>
              <a:rPr lang="en-US" dirty="0"/>
              <a:t>If we need outliers kept, standardization will likely be better. </a:t>
            </a:r>
          </a:p>
          <a:p>
            <a:pPr lvl="1"/>
            <a:r>
              <a:rPr lang="en-US" dirty="0"/>
              <a:t>We’ll do one assignment where we generate data, and the pattern that is generated is based on an assumption of normality. In this case, we’ll expect better results with standard data. </a:t>
            </a:r>
          </a:p>
          <a:p>
            <a:r>
              <a:rPr lang="en-US" dirty="0"/>
              <a:t>In general, if the data is not normal, normalization may be better.</a:t>
            </a:r>
          </a:p>
          <a:p>
            <a:pPr lvl="1"/>
            <a:r>
              <a:rPr lang="en-US" dirty="0"/>
              <a:t>Image processing always uses normalization to shift feature range to 0 to 1. </a:t>
            </a:r>
          </a:p>
          <a:p>
            <a:pPr lvl="1"/>
            <a:r>
              <a:rPr lang="en-US" dirty="0"/>
              <a:t>If we ‘just need to prevent disproportionate impact of features’, normalization does that. </a:t>
            </a:r>
          </a:p>
          <a:p>
            <a:r>
              <a:rPr lang="en-US" dirty="0"/>
              <a:t>These are very loose rules. </a:t>
            </a:r>
          </a:p>
        </p:txBody>
      </p:sp>
    </p:spTree>
    <p:extLst>
      <p:ext uri="{BB962C8B-B14F-4D97-AF65-F5344CB8AC3E}">
        <p14:creationId xmlns:p14="http://schemas.microsoft.com/office/powerpoint/2010/main" val="1038530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97763-D0E2-3845-5000-1F6872FE8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CC052-9FCA-63F1-7CB1-DF01F2612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28191"/>
            <a:ext cx="9603275" cy="4125290"/>
          </a:xfrm>
        </p:spPr>
        <p:txBody>
          <a:bodyPr/>
          <a:lstStyle/>
          <a:p>
            <a:r>
              <a:rPr lang="en-US" dirty="0"/>
              <a:t>I searched but couldn’t really find a more satisfying rule, it depends is the answer. </a:t>
            </a:r>
          </a:p>
          <a:p>
            <a:pPr lvl="1"/>
            <a:r>
              <a:rPr lang="en-US" dirty="0"/>
              <a:t>MOST of the benefit comes with either, the specific performance depends on the details. </a:t>
            </a:r>
          </a:p>
          <a:p>
            <a:r>
              <a:rPr lang="en-US" dirty="0"/>
              <a:t>Both techniques perform similar things, and maintain the original distribution shape. </a:t>
            </a:r>
          </a:p>
          <a:p>
            <a:pPr lvl="1"/>
            <a:r>
              <a:rPr lang="en-US" dirty="0"/>
              <a:t>Normalization – the range is hard bounded (usually 0 to 1). </a:t>
            </a:r>
          </a:p>
          <a:p>
            <a:pPr lvl="1"/>
            <a:r>
              <a:rPr lang="en-US" dirty="0"/>
              <a:t>Standardization – the range is not limited. </a:t>
            </a:r>
          </a:p>
          <a:p>
            <a:r>
              <a:rPr lang="en-US" dirty="0"/>
              <a:t>The bulk of the benefit comes from the shared improvements:</a:t>
            </a:r>
          </a:p>
          <a:p>
            <a:pPr lvl="1"/>
            <a:r>
              <a:rPr lang="en-US" dirty="0"/>
              <a:t>Equalizing scales allows the model to learn better, both in metrics and speed. </a:t>
            </a:r>
          </a:p>
          <a:p>
            <a:pPr lvl="1"/>
            <a:r>
              <a:rPr lang="en-US" dirty="0"/>
              <a:t>Distance based calculations (grad. Desc., MSE, </a:t>
            </a:r>
            <a:r>
              <a:rPr lang="en-US" dirty="0" err="1"/>
              <a:t>etc</a:t>
            </a:r>
            <a:r>
              <a:rPr lang="en-US" dirty="0"/>
              <a:t>…) will see improvements with either. </a:t>
            </a:r>
          </a:p>
          <a:p>
            <a:pPr lvl="1"/>
            <a:r>
              <a:rPr lang="en-US" dirty="0"/>
              <a:t>There are some cases where the difference might (really) matter, but probably not. </a:t>
            </a:r>
          </a:p>
        </p:txBody>
      </p:sp>
    </p:spTree>
    <p:extLst>
      <p:ext uri="{BB962C8B-B14F-4D97-AF65-F5344CB8AC3E}">
        <p14:creationId xmlns:p14="http://schemas.microsoft.com/office/powerpoint/2010/main" val="2990054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92D04-83BB-BC40-A621-50C2A01BF1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 Text Processing and NLP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ED6B4A-D955-394D-87C4-DD91EBB5FC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64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80B3F-7B42-8E71-A04F-3D4797E02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and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87FEB-77C6-B2B9-791F-C19167E11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38130"/>
            <a:ext cx="5127021" cy="4115351"/>
          </a:xfrm>
        </p:spPr>
        <p:txBody>
          <a:bodyPr/>
          <a:lstStyle/>
          <a:p>
            <a:r>
              <a:rPr lang="en-US" dirty="0"/>
              <a:t>Many of the coolest AI and ML things that have happened recently have been in NLP. </a:t>
            </a:r>
          </a:p>
          <a:p>
            <a:pPr lvl="1"/>
            <a:r>
              <a:rPr lang="en-US" dirty="0"/>
              <a:t>Natural language processing. </a:t>
            </a:r>
          </a:p>
          <a:p>
            <a:r>
              <a:rPr lang="en-US" dirty="0"/>
              <a:t>AI assistant type things. </a:t>
            </a:r>
          </a:p>
          <a:p>
            <a:pPr lvl="1"/>
            <a:r>
              <a:rPr lang="en-US" dirty="0"/>
              <a:t>Siri, Alexa, Google,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Generative Large Language Models. </a:t>
            </a:r>
          </a:p>
          <a:p>
            <a:pPr lvl="1"/>
            <a:r>
              <a:rPr lang="en-US" dirty="0"/>
              <a:t>ChatGPT, the assorted competitors. </a:t>
            </a:r>
          </a:p>
          <a:p>
            <a:r>
              <a:rPr lang="en-US" dirty="0"/>
              <a:t>We can use language as a data source for stuff like this, and regular ML predictions. </a:t>
            </a:r>
          </a:p>
        </p:txBody>
      </p:sp>
      <p:pic>
        <p:nvPicPr>
          <p:cNvPr id="8194" name="Picture 2" descr="Why NLP Matters: Significance of Natural Language Processing">
            <a:extLst>
              <a:ext uri="{FF2B5EF4-FFF2-40B4-BE49-F238E27FC236}">
                <a16:creationId xmlns:a16="http://schemas.microsoft.com/office/drawing/2014/main" id="{6DB5FBA5-08F1-3445-CE4B-6542DF192E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t="19381" r="8148" b="2777"/>
          <a:stretch/>
        </p:blipFill>
        <p:spPr bwMode="auto">
          <a:xfrm>
            <a:off x="6578600" y="1519636"/>
            <a:ext cx="5613400" cy="533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96364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{2C098A6B-0D6A-6740-AB07-6AAE29A34FE3}tf10001119</Template>
  <TotalTime>6617</TotalTime>
  <Words>3019</Words>
  <Application>Microsoft Macintosh PowerPoint</Application>
  <PresentationFormat>Widescreen</PresentationFormat>
  <Paragraphs>246</Paragraphs>
  <Slides>36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Gill Sans MT</vt:lpstr>
      <vt:lpstr>Helvetica Neue</vt:lpstr>
      <vt:lpstr>Gallery</vt:lpstr>
      <vt:lpstr>housekeeping</vt:lpstr>
      <vt:lpstr>Make something Cool!</vt:lpstr>
      <vt:lpstr>Variable Scaling</vt:lpstr>
      <vt:lpstr>Rescaling options</vt:lpstr>
      <vt:lpstr>Which one to use?</vt:lpstr>
      <vt:lpstr>Ok, so what do I use?</vt:lpstr>
      <vt:lpstr>So…</vt:lpstr>
      <vt:lpstr>Basic Text Processing and NLP</vt:lpstr>
      <vt:lpstr>Text and Machine Learning</vt:lpstr>
      <vt:lpstr>Natural Language</vt:lpstr>
      <vt:lpstr>PowerPoint Presentation</vt:lpstr>
      <vt:lpstr>NLP – Natural Language Processing</vt:lpstr>
      <vt:lpstr>Tokenization</vt:lpstr>
      <vt:lpstr>Don’t be Chokin’ on your Token!</vt:lpstr>
      <vt:lpstr>Note - Tokenization for us vs. ChatGPT</vt:lpstr>
      <vt:lpstr>Subword Tokenizers</vt:lpstr>
      <vt:lpstr>Note - For Our Examples…</vt:lpstr>
      <vt:lpstr>Vectorization</vt:lpstr>
      <vt:lpstr>Yo Necissito Vectorize</vt:lpstr>
      <vt:lpstr>Vectors to predictions</vt:lpstr>
      <vt:lpstr>TF-IDF Vectorization</vt:lpstr>
      <vt:lpstr>PowerPoint Presentation</vt:lpstr>
      <vt:lpstr>TF-IDF Example</vt:lpstr>
      <vt:lpstr>Compute TF and Normalize</vt:lpstr>
      <vt:lpstr>Compute IDF – Frequency of Terms</vt:lpstr>
      <vt:lpstr>Compute TF-TDF by Multiplying</vt:lpstr>
      <vt:lpstr>Result</vt:lpstr>
      <vt:lpstr>Stems and Lemms</vt:lpstr>
      <vt:lpstr>Using Stemming and Lemming</vt:lpstr>
      <vt:lpstr>Comparison of stems and Lems</vt:lpstr>
      <vt:lpstr>Ngram Range</vt:lpstr>
      <vt:lpstr>What’s the Point?</vt:lpstr>
      <vt:lpstr>Lots of Features and Sparse Matrices</vt:lpstr>
      <vt:lpstr>Note - Sparse Vectors – They’re Mostly Zero</vt:lpstr>
      <vt:lpstr>Sparse = Different Performance</vt:lpstr>
      <vt:lpstr>Processing Text Data for Predictions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Text Processing and NLP</dc:title>
  <dc:creator>Akeem Semper</dc:creator>
  <cp:lastModifiedBy>Akeem Semper</cp:lastModifiedBy>
  <cp:revision>33</cp:revision>
  <dcterms:created xsi:type="dcterms:W3CDTF">2022-02-03T17:35:34Z</dcterms:created>
  <dcterms:modified xsi:type="dcterms:W3CDTF">2026-02-05T21:51:59Z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0877899-02b0-462c-b2a9-b7d15c4f96fe_Enabled">
    <vt:lpwstr>true</vt:lpwstr>
  </property>
  <property fmtid="{D5CDD505-2E9C-101B-9397-08002B2CF9AE}" pid="3" name="MSIP_Label_10877899-02b0-462c-b2a9-b7d15c4f96fe_SetDate">
    <vt:lpwstr>2025-02-06T15:30:50Z</vt:lpwstr>
  </property>
  <property fmtid="{D5CDD505-2E9C-101B-9397-08002B2CF9AE}" pid="4" name="MSIP_Label_10877899-02b0-462c-b2a9-b7d15c4f96fe_Method">
    <vt:lpwstr>Standard</vt:lpwstr>
  </property>
  <property fmtid="{D5CDD505-2E9C-101B-9397-08002B2CF9AE}" pid="5" name="MSIP_Label_10877899-02b0-462c-b2a9-b7d15c4f96fe_Name">
    <vt:lpwstr>Protected [Protected A]</vt:lpwstr>
  </property>
  <property fmtid="{D5CDD505-2E9C-101B-9397-08002B2CF9AE}" pid="6" name="MSIP_Label_10877899-02b0-462c-b2a9-b7d15c4f96fe_SiteId">
    <vt:lpwstr>5c98fb47-d3b9-4649-9d94-f88cbdd9729c</vt:lpwstr>
  </property>
  <property fmtid="{D5CDD505-2E9C-101B-9397-08002B2CF9AE}" pid="7" name="MSIP_Label_10877899-02b0-462c-b2a9-b7d15c4f96fe_ActionId">
    <vt:lpwstr>8cb66ab8-b5cd-4387-8097-80836a93c168</vt:lpwstr>
  </property>
  <property fmtid="{D5CDD505-2E9C-101B-9397-08002B2CF9AE}" pid="8" name="MSIP_Label_10877899-02b0-462c-b2a9-b7d15c4f96fe_ContentBits">
    <vt:lpwstr>0</vt:lpwstr>
  </property>
</Properties>
</file>